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3" r:id="rId5"/>
    <p:sldId id="264" r:id="rId6"/>
    <p:sldId id="265" r:id="rId7"/>
    <p:sldId id="284" r:id="rId8"/>
    <p:sldId id="269" r:id="rId9"/>
    <p:sldId id="267" r:id="rId10"/>
    <p:sldId id="268" r:id="rId11"/>
    <p:sldId id="270" r:id="rId12"/>
    <p:sldId id="271" r:id="rId13"/>
    <p:sldId id="272" r:id="rId14"/>
    <p:sldId id="273" r:id="rId15"/>
    <p:sldId id="26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1" r:id="rId24"/>
    <p:sldId id="281" r:id="rId25"/>
    <p:sldId id="282" r:id="rId26"/>
    <p:sldId id="283" r:id="rId2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C"/>
    <a:srgbClr val="B92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4681" autoAdjust="0"/>
  </p:normalViewPr>
  <p:slideViewPr>
    <p:cSldViewPr snapToGrid="0" snapToObjects="1">
      <p:cViewPr varScale="1">
        <p:scale>
          <a:sx n="143" d="100"/>
          <a:sy n="143" d="100"/>
        </p:scale>
        <p:origin x="684" y="108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19.02.2021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19.02.2021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8754-47AD-41F0-90E3-5C75590ACB8B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3655-6518-4EC3-A1D3-52F678B9105A}" type="datetime1">
              <a:rPr lang="de-DE" smtClean="0"/>
              <a:t>19.02.2021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1840-02C2-4D05-940F-4C278022D22E}" type="datetime1">
              <a:rPr lang="de-DE" smtClean="0"/>
              <a:t>19.02.2021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ABC4-8D58-4C4D-8F45-5C3417BE1445}" type="datetime1">
              <a:rPr lang="de-DE" smtClean="0"/>
              <a:t>19.02.2021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4FF1-A9F8-48A9-BAB9-63A5772CFE94}" type="datetime1">
              <a:rPr lang="de-DE" smtClean="0"/>
              <a:t>19.02.2021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A811242-0BA9-4533-A378-CB6DA3FB688D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91400" y="190592"/>
            <a:ext cx="1752600" cy="4953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90592"/>
            <a:ext cx="1219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13644BB1-BD5C-4B38-A3FF-EF61EA8DF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875" y="623603"/>
            <a:ext cx="7019862" cy="12973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800" dirty="0"/>
              <a:t>Manual for k-space data evaluation software</a:t>
            </a:r>
            <a:br>
              <a:rPr lang="en-US" sz="2800" dirty="0"/>
            </a:b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br>
              <a:rPr lang="en-US" sz="2800" dirty="0"/>
            </a:br>
            <a:r>
              <a:rPr lang="en-US" sz="2000" dirty="0"/>
              <a:t>using </a:t>
            </a:r>
            <a:r>
              <a:rPr lang="en-US" sz="2000" dirty="0" err="1"/>
              <a:t>snomtools</a:t>
            </a:r>
            <a:r>
              <a:rPr lang="en-US" sz="2000" dirty="0"/>
              <a:t> </a:t>
            </a:r>
            <a:r>
              <a:rPr lang="en-US" sz="2000" dirty="0" err="1"/>
              <a:t>DataSets</a:t>
            </a:r>
            <a:r>
              <a:rPr lang="en-US" sz="2000" dirty="0"/>
              <a:t> and HDF5 data format</a:t>
            </a:r>
            <a:endParaRPr lang="en-US" sz="2800" dirty="0"/>
          </a:p>
        </p:txBody>
      </p:sp>
      <p:sp>
        <p:nvSpPr>
          <p:cNvPr id="6" name="Untertitel 1">
            <a:extLst>
              <a:ext uri="{FF2B5EF4-FFF2-40B4-BE49-F238E27FC236}">
                <a16:creationId xmlns:a16="http://schemas.microsoft.com/office/drawing/2014/main" id="{98EFBAA4-3D83-4540-9B64-5F17F3B31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820" y="2124941"/>
            <a:ext cx="6687972" cy="1199411"/>
          </a:xfrm>
        </p:spPr>
        <p:txBody>
          <a:bodyPr>
            <a:normAutofit/>
          </a:bodyPr>
          <a:lstStyle/>
          <a:p>
            <a:pPr algn="ctr"/>
            <a:r>
              <a:rPr lang="de-DE" sz="1400" dirty="0"/>
              <a:t>23.09.2020</a:t>
            </a:r>
            <a:br>
              <a:rPr lang="en-US" sz="1400" dirty="0"/>
            </a:br>
            <a:r>
              <a:rPr lang="en-US" sz="1400" dirty="0"/>
              <a:t>Lukas Hellbrück</a:t>
            </a:r>
            <a:br>
              <a:rPr lang="en-US" sz="1400" dirty="0"/>
            </a:br>
            <a:r>
              <a:rPr lang="en-US" sz="1400" dirty="0"/>
              <a:t>-</a:t>
            </a:r>
            <a:br>
              <a:rPr lang="en-US" sz="1400" dirty="0"/>
            </a:br>
            <a:r>
              <a:rPr lang="en-US" sz="1400" dirty="0"/>
              <a:t>Based on time-resolved PEEM data analysis by Tobias </a:t>
            </a:r>
            <a:r>
              <a:rPr lang="en-US" sz="1400" dirty="0" err="1"/>
              <a:t>Eul</a:t>
            </a:r>
            <a:br>
              <a:rPr lang="en-US" sz="1400" dirty="0"/>
            </a:br>
            <a:r>
              <a:rPr lang="en-US" sz="1400" dirty="0"/>
              <a:t>Scripts can be run with Python environment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D3A5A2-6FC0-4957-840B-638EE69A0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29" y="3311535"/>
            <a:ext cx="2581918" cy="1938847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1171623" y="3470238"/>
            <a:ext cx="2366214" cy="1621440"/>
            <a:chOff x="0" y="2984318"/>
            <a:chExt cx="2777718" cy="190342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C82249D-1CC2-485B-A104-CCB037C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45" y="2984318"/>
              <a:ext cx="2656073" cy="1800000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4AEF91E-9E3A-4472-A65B-169CBD9905C8}"/>
                </a:ext>
              </a:extLst>
            </p:cNvPr>
            <p:cNvGrpSpPr/>
            <p:nvPr/>
          </p:nvGrpSpPr>
          <p:grpSpPr>
            <a:xfrm>
              <a:off x="0" y="3142770"/>
              <a:ext cx="361302" cy="1312433"/>
              <a:chOff x="5072323" y="1066776"/>
              <a:chExt cx="361302" cy="1312433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5524D7B-156C-448F-ACBD-A0777C5A203E}"/>
                  </a:ext>
                </a:extLst>
              </p:cNvPr>
              <p:cNvSpPr/>
              <p:nvPr/>
            </p:nvSpPr>
            <p:spPr>
              <a:xfrm>
                <a:off x="5189562" y="1258645"/>
                <a:ext cx="130094" cy="928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1132211B-E350-4D11-81A5-E8544440F39C}"/>
                      </a:ext>
                    </a:extLst>
                  </p:cNvPr>
                  <p:cNvSpPr txBox="1"/>
                  <p:nvPr/>
                </p:nvSpPr>
                <p:spPr>
                  <a:xfrm>
                    <a:off x="5072323" y="1066776"/>
                    <a:ext cx="361302" cy="1312433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algn="ctr"/>
                    <a:r>
                      <a:rPr lang="en-GB" sz="800" dirty="0"/>
                      <a:t>Countrate / </a:t>
                    </a:r>
                    <a14:m>
                      <m:oMath xmlns:m="http://schemas.openxmlformats.org/officeDocument/2006/math"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𝑎𝑟𝑏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.)</m:t>
                        </m:r>
                      </m:oMath>
                    </a14:m>
                    <a:endParaRPr lang="en-GB" sz="800" dirty="0"/>
                  </a:p>
                </p:txBody>
              </p:sp>
            </mc:Choice>
            <mc:Fallback xmlns=""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1132211B-E350-4D11-81A5-E8544440F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2323" y="1066776"/>
                    <a:ext cx="361302" cy="13124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825CDC4-2320-46A2-B0F1-6D02DF9D9251}"/>
                </a:ext>
              </a:extLst>
            </p:cNvPr>
            <p:cNvGrpSpPr/>
            <p:nvPr/>
          </p:nvGrpSpPr>
          <p:grpSpPr>
            <a:xfrm rot="5400000">
              <a:off x="1453460" y="4050872"/>
              <a:ext cx="361302" cy="1312433"/>
              <a:chOff x="5060949" y="1066776"/>
              <a:chExt cx="361302" cy="131243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111B3DF-0A38-4B6E-814F-0927635CAC0C}"/>
                  </a:ext>
                </a:extLst>
              </p:cNvPr>
              <p:cNvSpPr/>
              <p:nvPr/>
            </p:nvSpPr>
            <p:spPr>
              <a:xfrm>
                <a:off x="5189562" y="1258645"/>
                <a:ext cx="130094" cy="928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A1C78426-1119-4FF1-A823-CBD7B9B59E31}"/>
                      </a:ext>
                    </a:extLst>
                  </p:cNvPr>
                  <p:cNvSpPr txBox="1"/>
                  <p:nvPr/>
                </p:nvSpPr>
                <p:spPr>
                  <a:xfrm>
                    <a:off x="5060949" y="1066776"/>
                    <a:ext cx="361302" cy="1312433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algn="ctr"/>
                    <a:r>
                      <a:rPr lang="en-GB" sz="800" dirty="0"/>
                      <a:t>delay / </a:t>
                    </a:r>
                    <a14:m>
                      <m:oMath xmlns:m="http://schemas.openxmlformats.org/officeDocument/2006/math"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GB" sz="800" dirty="0"/>
                  </a:p>
                </p:txBody>
              </p:sp>
            </mc:Choice>
            <mc:Fallback xmlns="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A1C78426-1119-4FF1-A823-CBD7B9B59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949" y="1066776"/>
                    <a:ext cx="361302" cy="13124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CAA762-0C2E-4F2B-89D8-8A126C303C35}"/>
                </a:ext>
              </a:extLst>
            </p:cNvPr>
            <p:cNvSpPr/>
            <p:nvPr/>
          </p:nvSpPr>
          <p:spPr>
            <a:xfrm>
              <a:off x="2212058" y="3076804"/>
              <a:ext cx="470216" cy="1811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51CB90B-D48B-415F-A46E-B9726E255647}"/>
                </a:ext>
              </a:extLst>
            </p:cNvPr>
            <p:cNvSpPr txBox="1"/>
            <p:nvPr/>
          </p:nvSpPr>
          <p:spPr>
            <a:xfrm>
              <a:off x="2109508" y="3000395"/>
              <a:ext cx="632654" cy="23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data</a:t>
              </a:r>
              <a:r>
                <a:rPr lang="en-US" sz="700" dirty="0"/>
                <a:t> </a:t>
              </a:r>
              <a:r>
                <a:rPr lang="en-US" sz="600" dirty="0"/>
                <a:t>points</a:t>
              </a:r>
              <a:endParaRPr lang="en-US" sz="7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18F0F3B-4D89-46ED-904C-BCAF7C54C0D0}"/>
                </a:ext>
              </a:extLst>
            </p:cNvPr>
            <p:cNvSpPr txBox="1"/>
            <p:nvPr/>
          </p:nvSpPr>
          <p:spPr>
            <a:xfrm>
              <a:off x="2122208" y="3101768"/>
              <a:ext cx="519748" cy="21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fit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84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kscale.py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10</a:t>
            </a:fld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807868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38543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268854" y="4407946"/>
            <a:ext cx="481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Kscaled</a:t>
            </a:r>
            <a:r>
              <a:rPr lang="en-US" sz="1600" dirty="0"/>
              <a:t> input </a:t>
            </a:r>
            <a:r>
              <a:rPr lang="en-US" sz="1600" dirty="0" err="1"/>
              <a:t>DataSet</a:t>
            </a:r>
            <a:r>
              <a:rPr lang="en-US" sz="1600" dirty="0"/>
              <a:t> file with ending </a:t>
            </a:r>
            <a:r>
              <a:rPr lang="en-US" sz="1600" i="1" dirty="0"/>
              <a:t>_Kscaled.hdf5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07228" y="1640381"/>
            <a:ext cx="5226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for saving the dispersion plot with the given 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68854" y="3125448"/>
            <a:ext cx="4976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Calculates the parabola with above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Returns the parabola data to plot, tuple of (</a:t>
            </a:r>
            <a:r>
              <a:rPr lang="en-US" sz="1600" dirty="0" err="1"/>
              <a:t>x,y</a:t>
            </a:r>
            <a:r>
              <a:rPr lang="en-US" sz="1600" dirty="0"/>
              <a:t>)-values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182899"/>
            <a:ext cx="195117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'Figure Name k_x'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'Figure Name k_y'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268854" y="4043111"/>
            <a:ext cx="383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Scales the x and y axis with resp. factors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5056" y="3710223"/>
            <a:ext cx="536092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kscale_axes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y_scalefactor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y_zero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1307227" y="2320596"/>
                <a:ext cx="4409990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Creates a dispersion plot along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>
                    <a:solidFill>
                      <a:sysClr val="windowText" lastClr="000000"/>
                    </a:solidFill>
                  </a:rPr>
                  <a:t>direction</a:t>
                </a: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27" y="2320596"/>
                <a:ext cx="4409990" cy="343812"/>
              </a:xfrm>
              <a:prstGeom prst="rect">
                <a:avLst/>
              </a:prstGeom>
              <a:blipFill>
                <a:blip r:embed="rId2"/>
                <a:stretch>
                  <a:fillRect l="-552"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411808" y="1976102"/>
            <a:ext cx="536255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375056" y="2663793"/>
            <a:ext cx="53625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5F8C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x_pixels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x_parab_data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x_zeropoint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snomtools.evaluation.kscalecalibration.show_kscale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kfov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565" y="1146422"/>
            <a:ext cx="2232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0" y="2341032"/>
            <a:ext cx="2761500" cy="2118635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kspace_map.py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11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691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469114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and k scaled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33255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332558"/>
            <a:ext cx="428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CE </a:t>
            </a:r>
            <a:r>
              <a:rPr lang="en-US" sz="1600" i="1" dirty="0"/>
              <a:t>(constant energy)</a:t>
            </a:r>
            <a:r>
              <a:rPr lang="en-US" sz="1600" dirty="0"/>
              <a:t> map as a .</a:t>
            </a:r>
            <a:r>
              <a:rPr lang="en-US" sz="1600" dirty="0" err="1"/>
              <a:t>png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08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a constant energy map in momentum space from a momentum scaled </a:t>
            </a:r>
            <a:r>
              <a:rPr lang="en-US" sz="1600" i="1" dirty="0" err="1"/>
              <a:t>DataSet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Usually used with static data but also for time-resolved data with same code.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0790" y="2901046"/>
            <a:ext cx="433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name of energy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energy channel by index to display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850777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558201"/>
            <a:ext cx="3961341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sum_boundaries_index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Axis"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"Channel"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"Channel"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['energy']  = [16,16]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411808" y="3531876"/>
            <a:ext cx="4448654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"k_map_name"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'sample_kspace_map_energy_channel'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07228" y="3940745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for saving the plot in .</a:t>
            </a:r>
            <a:r>
              <a:rPr lang="en-US" sz="1600" dirty="0" err="1"/>
              <a:t>png</a:t>
            </a:r>
            <a:r>
              <a:rPr lang="en-US" sz="1600" dirty="0"/>
              <a:t> with filename </a:t>
            </a:r>
            <a:r>
              <a:rPr lang="en-US" sz="1600" i="1" dirty="0" err="1">
                <a:solidFill>
                  <a:srgbClr val="005F8C"/>
                </a:solidFill>
              </a:rPr>
              <a:t>figname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533991" y="4419048"/>
            <a:ext cx="2610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CE map with standard plot settings as example</a:t>
            </a:r>
          </a:p>
        </p:txBody>
      </p:sp>
    </p:spTree>
    <p:extLst>
      <p:ext uri="{BB962C8B-B14F-4D97-AF65-F5344CB8AC3E}">
        <p14:creationId xmlns:p14="http://schemas.microsoft.com/office/powerpoint/2010/main" val="348298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54" y="1108008"/>
            <a:ext cx="2353846" cy="180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energy_dist_map.py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12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39361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393619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and k scaled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06256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52549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525495"/>
            <a:ext cx="4722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EDM </a:t>
            </a:r>
            <a:r>
              <a:rPr lang="en-US" sz="1600" i="1" dirty="0"/>
              <a:t>(energy distribution map)</a:t>
            </a:r>
            <a:r>
              <a:rPr lang="en-US" sz="1600" dirty="0"/>
              <a:t> as a .</a:t>
            </a:r>
            <a:r>
              <a:rPr lang="en-US" sz="1600" dirty="0" err="1"/>
              <a:t>png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837568"/>
            <a:ext cx="6520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a energy distribution map from a momentum scaled </a:t>
            </a:r>
            <a:r>
              <a:rPr lang="en-US" sz="1600" i="1" dirty="0" err="1"/>
              <a:t>DataSet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Usually used with static data but also for time-resolved data with same code.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0790" y="3240801"/>
            <a:ext cx="638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name of axes and amount of x pixels to integrate over in </a:t>
            </a:r>
            <a:r>
              <a:rPr lang="en-US" sz="1600" i="1" dirty="0" err="1">
                <a:solidFill>
                  <a:srgbClr val="005F8C"/>
                </a:solidFill>
              </a:rPr>
              <a:t>x_window</a:t>
            </a:r>
            <a:endParaRPr lang="en-US" sz="1600" i="1" dirty="0">
              <a:solidFill>
                <a:srgbClr val="005F8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i="1" dirty="0" err="1">
                <a:solidFill>
                  <a:srgbClr val="005F8C"/>
                </a:solidFill>
              </a:rPr>
              <a:t>d_axisid</a:t>
            </a:r>
            <a:r>
              <a:rPr lang="en-US" sz="1600" i="1" dirty="0">
                <a:solidFill>
                  <a:srgbClr val="005F8C"/>
                </a:solidFill>
              </a:rPr>
              <a:t>=True</a:t>
            </a:r>
            <a:r>
              <a:rPr lang="en-US" sz="1600" dirty="0"/>
              <a:t> for also projecting the delay axis for </a:t>
            </a:r>
            <a:r>
              <a:rPr lang="en-US" sz="1600" dirty="0" err="1"/>
              <a:t>tr</a:t>
            </a:r>
            <a:r>
              <a:rPr lang="en-US" sz="1600" dirty="0"/>
              <a:t> data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775282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31621" y="2405443"/>
            <a:ext cx="5301451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"k_|| axis"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k_y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"k_|| axis"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k_x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10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1808" y="3819815"/>
            <a:ext cx="408316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Distribution Map"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'sample_edm_k_y'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310790" y="4169631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for saving the plot in .</a:t>
            </a:r>
            <a:r>
              <a:rPr lang="en-US" sz="1600" dirty="0" err="1"/>
              <a:t>png</a:t>
            </a:r>
            <a:r>
              <a:rPr lang="en-US" sz="1600" dirty="0"/>
              <a:t> with filename </a:t>
            </a:r>
            <a:r>
              <a:rPr lang="en-US" sz="1600" i="1" dirty="0" err="1">
                <a:solidFill>
                  <a:srgbClr val="005F8C"/>
                </a:solidFill>
              </a:rPr>
              <a:t>figname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921123" y="2843572"/>
            <a:ext cx="2270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EDM with standard plot settings as example</a:t>
            </a:r>
          </a:p>
        </p:txBody>
      </p:sp>
    </p:spTree>
    <p:extLst>
      <p:ext uri="{BB962C8B-B14F-4D97-AF65-F5344CB8AC3E}">
        <p14:creationId xmlns:p14="http://schemas.microsoft.com/office/powerpoint/2010/main" val="119962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band_analysis.py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13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8492" y="1904796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5172" y="1904796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and k scaled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62874" y="250237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892094"/>
            <a:ext cx="7996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a energy distribution map together with a free electron parabola from a k scaled </a:t>
            </a:r>
            <a:r>
              <a:rPr lang="en-US" sz="1600" i="1" dirty="0" err="1"/>
              <a:t>DataSet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Used to fit and extract parameters for free electron like states.</a:t>
            </a:r>
          </a:p>
          <a:p>
            <a:r>
              <a:rPr lang="en-US" sz="1600" i="1" dirty="0"/>
              <a:t>Standard plotting which can be adjusted if necessary.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9553" y="4116788"/>
            <a:ext cx="6386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labels of your </a:t>
            </a:r>
            <a:r>
              <a:rPr lang="en-US" sz="1600" dirty="0" err="1"/>
              <a:t>DataSet</a:t>
            </a:r>
            <a:endParaRPr lang="en-US" sz="1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6190" y="2239637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19644" y="2860465"/>
            <a:ext cx="371768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u.to_ureg(0.28 * c.m_e , 'kg')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u.to_ureg(33.5, 'eV')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u.to_ureg(0.01, 'angstrom**-1')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19553" y="3319267"/>
            <a:ext cx="672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Fit parameter for a free electron parabola with an effective mass </a:t>
            </a:r>
            <a:r>
              <a:rPr lang="en-US" sz="1600" i="1" dirty="0" err="1">
                <a:solidFill>
                  <a:srgbClr val="005F8C"/>
                </a:solidFill>
              </a:rPr>
              <a:t>bandmass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6190" y="3654958"/>
            <a:ext cx="29867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"k||-axis"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'k_x'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"k||-axis"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'k_y'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band_analysis.py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14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10" y="1152449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12911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129114"/>
            <a:ext cx="675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a EDM together with an adjusted free electron parabola as a .</a:t>
            </a:r>
            <a:r>
              <a:rPr lang="en-US" sz="1600" dirty="0" err="1"/>
              <a:t>png</a:t>
            </a:r>
            <a:r>
              <a:rPr lang="en-US" sz="1600" dirty="0"/>
              <a:t> file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310790" y="1849844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for saving the plot in .</a:t>
            </a:r>
            <a:r>
              <a:rPr lang="en-US" sz="1600" dirty="0" err="1"/>
              <a:t>png</a:t>
            </a:r>
            <a:r>
              <a:rPr lang="en-US" sz="1600" dirty="0"/>
              <a:t> with filename </a:t>
            </a:r>
            <a:r>
              <a:rPr lang="en-US" sz="1600" i="1" dirty="0" err="1">
                <a:solidFill>
                  <a:srgbClr val="005F8C"/>
                </a:solidFill>
              </a:rPr>
              <a:t>figname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836545" y="2814892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EDM with a parabola fitted to the</a:t>
            </a:r>
          </a:p>
          <a:p>
            <a:pPr algn="r"/>
            <a:r>
              <a:rPr lang="en-US" sz="900" dirty="0"/>
              <a:t>occupied part of the surface state with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11808" y="1514170"/>
            <a:ext cx="3413114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"Figure Name"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'sample_band_ky'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47" y="1043572"/>
            <a:ext cx="2407253" cy="1800000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833752" y="3139414"/>
            <a:ext cx="2310248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 = u.to_ureg(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0.28 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m_e , </a:t>
            </a:r>
            <a:r>
              <a:rPr kumimoji="0" lang="en-US" altLang="en-US" sz="7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'kg'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u.to_ureg(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4.1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'eV'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 = u.to_ureg(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'pixel'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9" y="2189769"/>
            <a:ext cx="492711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	data,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1307227" y="2655774"/>
                <a:ext cx="4409990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Creates a dispersion plot along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>
                    <a:solidFill>
                      <a:sysClr val="windowText" lastClr="000000"/>
                    </a:solidFill>
                  </a:rPr>
                  <a:t>direction</a:t>
                </a:r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27" y="2655774"/>
                <a:ext cx="4409990" cy="343812"/>
              </a:xfrm>
              <a:prstGeom prst="rect">
                <a:avLst/>
              </a:prstGeom>
              <a:blipFill>
                <a:blip r:embed="rId3"/>
                <a:stretch>
                  <a:fillRect l="-552"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11807" y="3015687"/>
            <a:ext cx="49271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k_parallel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parab_data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snomtools.evaluation.kscalecalibration.show_state_parabola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zero,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307227" y="3480085"/>
            <a:ext cx="4976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Calculates the parabola with above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Returns the parabola data to plot, tuple of (</a:t>
            </a:r>
            <a:r>
              <a:rPr lang="en-US" sz="1600" dirty="0" err="1"/>
              <a:t>x,y</a:t>
            </a:r>
            <a:r>
              <a:rPr lang="en-US" sz="1600" dirty="0"/>
              <a:t>)-values</a:t>
            </a:r>
          </a:p>
        </p:txBody>
      </p:sp>
    </p:spTree>
    <p:extLst>
      <p:ext uri="{BB962C8B-B14F-4D97-AF65-F5344CB8AC3E}">
        <p14:creationId xmlns:p14="http://schemas.microsoft.com/office/powerpoint/2010/main" val="169737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8151" y="1171575"/>
            <a:ext cx="7205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 import.py the same functions as static case can be applied with additional scripts specifically for time-resolved data:</a:t>
            </a:r>
          </a:p>
          <a:p>
            <a:endParaRPr lang="en-US" dirty="0"/>
          </a:p>
          <a:p>
            <a:r>
              <a:rPr lang="en-US" dirty="0"/>
              <a:t>The scripts that can be used for </a:t>
            </a:r>
            <a:r>
              <a:rPr lang="en-US" b="1" dirty="0"/>
              <a:t>time-resolved data analysis </a:t>
            </a:r>
            <a:r>
              <a:rPr lang="en-US" dirty="0"/>
              <a:t>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import_tr.py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summing.py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binning.py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energy_trans.py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kscale.py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fit_fwhm.py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cuda_eval.py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3252787" y="2444444"/>
            <a:ext cx="0" cy="1789419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314699" y="3198972"/>
            <a:ext cx="20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usually executed in this order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08C0-2285-4344-887E-C4705337163B}" type="datetime1">
              <a:rPr lang="de-DE" smtClean="0"/>
              <a:t>19.02.2021</a:t>
            </a:fld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87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import_tr.py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5343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folder path containing all data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folder to energy calibration and corresponding 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folder containing all time resolved runs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09" y="3094201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17542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175424"/>
            <a:ext cx="4296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with same name as the input .</a:t>
            </a:r>
            <a:r>
              <a:rPr lang="en-US" sz="1600" dirty="0" err="1"/>
              <a:t>tif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56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Imports a raw data .</a:t>
            </a:r>
            <a:r>
              <a:rPr lang="en-US" sz="1600" i="1" dirty="0" err="1"/>
              <a:t>tif</a:t>
            </a:r>
            <a:r>
              <a:rPr lang="en-US" sz="1600" i="1" dirty="0"/>
              <a:t> file with </a:t>
            </a:r>
            <a:r>
              <a:rPr lang="en-US" sz="1600" i="1" dirty="0" err="1"/>
              <a:t>snomtools</a:t>
            </a:r>
            <a:r>
              <a:rPr lang="en-US" sz="1600" i="1" dirty="0"/>
              <a:t> into a </a:t>
            </a:r>
            <a:r>
              <a:rPr lang="en-US" sz="1600" i="1" dirty="0" err="1"/>
              <a:t>DataSet</a:t>
            </a:r>
            <a:r>
              <a:rPr lang="en-US" sz="1600" i="1" dirty="0"/>
              <a:t> format and saves it in a .hf5 file.</a:t>
            </a:r>
          </a:p>
          <a:p>
            <a:r>
              <a:rPr lang="en-US" sz="1600" i="1" dirty="0"/>
              <a:t>Only for static data measured with PEEM (Chamber 3).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7228" y="2490574"/>
            <a:ext cx="6276077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 = os.path.abspath(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folderpath"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"E:\\Messdaten\\20200117_Au788_Zheng"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 = os.path.join(rawdatafolder,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"ecal_folder"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"ecal_kalfit_txt"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trfolder = os.path.join(rawdatafolder,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tr_datafolder"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07228" y="3514164"/>
            <a:ext cx="5118709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runs = [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"{0}. 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Durchlauf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.format(n)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y)]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range(1, 3)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307228" y="3735707"/>
            <a:ext cx="6459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runs you want to import e.g. with </a:t>
            </a:r>
            <a:r>
              <a:rPr lang="en-US" sz="1600" i="1" dirty="0">
                <a:solidFill>
                  <a:srgbClr val="005F8C"/>
                </a:solidFill>
              </a:rPr>
              <a:t>range(1, 3)</a:t>
            </a:r>
            <a:r>
              <a:rPr lang="en-US" sz="1600" dirty="0"/>
              <a:t> or with lists etc.</a:t>
            </a:r>
          </a:p>
        </p:txBody>
      </p:sp>
    </p:spTree>
    <p:extLst>
      <p:ext uri="{BB962C8B-B14F-4D97-AF65-F5344CB8AC3E}">
        <p14:creationId xmlns:p14="http://schemas.microsoft.com/office/powerpoint/2010/main" val="3861807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summing.py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17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52167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452167"/>
            <a:ext cx="6117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runs you want to sum up</a:t>
            </a:r>
            <a:r>
              <a:rPr lang="en-US" sz="1600" b="1" dirty="0"/>
              <a:t> </a:t>
            </a:r>
            <a:r>
              <a:rPr lang="en-US" sz="1600" dirty="0"/>
              <a:t>e.g. with </a:t>
            </a:r>
            <a:r>
              <a:rPr lang="en-US" sz="1600" i="1" dirty="0">
                <a:solidFill>
                  <a:srgbClr val="005F8C"/>
                </a:solidFill>
              </a:rPr>
              <a:t>range(1, 3) </a:t>
            </a:r>
            <a:r>
              <a:rPr lang="en-US" sz="1600" dirty="0"/>
              <a:t>or lists etc.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09" y="2241676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344665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344665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with new </a:t>
            </a:r>
            <a:r>
              <a:rPr lang="en-US" sz="1600" i="1" dirty="0">
                <a:solidFill>
                  <a:srgbClr val="005F8C"/>
                </a:solidFill>
              </a:rPr>
              <a:t>“Destination” </a:t>
            </a:r>
            <a:r>
              <a:rPr lang="en-US" sz="1600" dirty="0"/>
              <a:t>name as the </a:t>
            </a:r>
            <a:r>
              <a:rPr lang="en-US" sz="1600" i="1" dirty="0"/>
              <a:t>.hdf5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672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Sums up multiple runs that were already imported to </a:t>
            </a:r>
            <a:r>
              <a:rPr lang="en-US" sz="1600" i="1" dirty="0" err="1"/>
              <a:t>DataSets</a:t>
            </a:r>
            <a:r>
              <a:rPr lang="en-US" sz="1600" i="1" dirty="0"/>
              <a:t> with </a:t>
            </a:r>
            <a:r>
              <a:rPr lang="en-US" sz="1600" i="1" dirty="0" err="1"/>
              <a:t>snomtools</a:t>
            </a:r>
            <a:r>
              <a:rPr lang="en-US" sz="1600" i="1" dirty="0"/>
              <a:t>.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310790" y="1793639"/>
            <a:ext cx="3900427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runs = [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"{0}. Durchlauf.hdf5"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.format(n)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07228" y="2590021"/>
            <a:ext cx="542328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h5_target_all_runs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"runs1_2"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summed_data = ds.DataSet.add(run_datasets,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h5target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=h5_target_all_runs)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10790" y="2925249"/>
            <a:ext cx="5148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name of new combined </a:t>
            </a:r>
            <a:r>
              <a:rPr lang="en-US" sz="1600" dirty="0" err="1"/>
              <a:t>DataSet</a:t>
            </a:r>
            <a:r>
              <a:rPr lang="en-US" sz="1600" dirty="0"/>
              <a:t> in </a:t>
            </a:r>
            <a:r>
              <a:rPr lang="en-US" sz="1600" i="1" dirty="0">
                <a:solidFill>
                  <a:srgbClr val="005F8C"/>
                </a:solidFill>
              </a:rPr>
              <a:t>“Destination”</a:t>
            </a:r>
          </a:p>
        </p:txBody>
      </p:sp>
    </p:spTree>
    <p:extLst>
      <p:ext uri="{BB962C8B-B14F-4D97-AF65-F5344CB8AC3E}">
        <p14:creationId xmlns:p14="http://schemas.microsoft.com/office/powerpoint/2010/main" val="52205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15416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binning.py</a:t>
            </a:r>
          </a:p>
          <a:p>
            <a:r>
              <a:rPr lang="en-US" sz="2700" dirty="0"/>
              <a:t>						  energy_trans.py</a:t>
            </a:r>
          </a:p>
          <a:p>
            <a:r>
              <a:rPr lang="en-US" sz="2700" dirty="0"/>
              <a:t>						  kscale.py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18</a:t>
            </a:fld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458492" y="1669333"/>
            <a:ext cx="8131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 static functions can be used for time resolved data as well.</a:t>
            </a:r>
          </a:p>
          <a:p>
            <a:r>
              <a:rPr lang="en-US" sz="1600" i="1" dirty="0"/>
              <a:t>Usually there is an option to also bin or improve signal to noise by sum over the time dimension.</a:t>
            </a:r>
          </a:p>
          <a:p>
            <a:r>
              <a:rPr lang="en-US" sz="1600" i="1" dirty="0"/>
              <a:t>This option is not often used, but it’s a possibility.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4109" y="2516684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1307227" y="2877373"/>
            <a:ext cx="749435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307227" y="3230370"/>
            <a:ext cx="72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use this option it’s usually done by setting </a:t>
            </a:r>
            <a:r>
              <a:rPr lang="en-US" sz="1600" i="1" dirty="0" err="1">
                <a:solidFill>
                  <a:srgbClr val="005F8C"/>
                </a:solidFill>
              </a:rPr>
              <a:t>d_axisid</a:t>
            </a:r>
            <a:r>
              <a:rPr lang="en-US" sz="1600" i="1" dirty="0">
                <a:solidFill>
                  <a:srgbClr val="005F8C"/>
                </a:solidFill>
              </a:rPr>
              <a:t> </a:t>
            </a:r>
            <a:r>
              <a:rPr lang="en-US" sz="1600" i="1" dirty="0"/>
              <a:t>to the label in your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the parameters in the functions </a:t>
            </a:r>
            <a:r>
              <a:rPr lang="en-US" sz="1600" i="1" dirty="0" err="1">
                <a:solidFill>
                  <a:srgbClr val="005F8C"/>
                </a:solidFill>
              </a:rPr>
              <a:t>d_window</a:t>
            </a:r>
            <a:r>
              <a:rPr lang="en-US" sz="1600" i="1" dirty="0">
                <a:solidFill>
                  <a:srgbClr val="005F8C"/>
                </a:solidFill>
              </a:rPr>
              <a:t> </a:t>
            </a:r>
            <a:r>
              <a:rPr lang="en-US" sz="1600" dirty="0"/>
              <a:t>and</a:t>
            </a:r>
            <a:r>
              <a:rPr lang="en-US" sz="1600" i="1" dirty="0">
                <a:solidFill>
                  <a:srgbClr val="005F8C"/>
                </a:solidFill>
              </a:rPr>
              <a:t> </a:t>
            </a:r>
            <a:r>
              <a:rPr lang="en-US" sz="1600" i="1" dirty="0" err="1">
                <a:solidFill>
                  <a:srgbClr val="005F8C"/>
                </a:solidFill>
              </a:rPr>
              <a:t>d_center</a:t>
            </a:r>
            <a:r>
              <a:rPr lang="en-US" sz="1600" i="1" dirty="0">
                <a:solidFill>
                  <a:srgbClr val="005F8C"/>
                </a:solidFill>
              </a:rPr>
              <a:t> </a:t>
            </a:r>
            <a:r>
              <a:rPr lang="en-US" sz="1600" dirty="0"/>
              <a:t>it’s possible to do the same summation as for the x axis</a:t>
            </a:r>
          </a:p>
        </p:txBody>
      </p:sp>
    </p:spTree>
    <p:extLst>
      <p:ext uri="{BB962C8B-B14F-4D97-AF65-F5344CB8AC3E}">
        <p14:creationId xmlns:p14="http://schemas.microsoft.com/office/powerpoint/2010/main" val="183081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fit_fwhm.py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19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</a:t>
            </a:r>
            <a:r>
              <a:rPr lang="en-US" sz="1600" i="1" dirty="0"/>
              <a:t>.hdf5</a:t>
            </a:r>
            <a:r>
              <a:rPr lang="en-US" sz="1600" dirty="0"/>
              <a:t>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09" y="231565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364982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3649825"/>
            <a:ext cx="634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containing the fitting parameters with </a:t>
            </a:r>
            <a:r>
              <a:rPr lang="en-US" sz="1600" i="1" dirty="0"/>
              <a:t>_’fitmode’.hdf5</a:t>
            </a:r>
            <a:r>
              <a:rPr lang="en-US" sz="1600" dirty="0"/>
              <a:t> ending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85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 script provides the possibility of fitting a Gaussian, Lorentzian or Sech2 curve to the data.</a:t>
            </a:r>
          </a:p>
          <a:p>
            <a:r>
              <a:rPr lang="en-US" sz="1600" i="1" dirty="0"/>
              <a:t>The fit parameters for the FWHM and for recreating the fitted curve are exported and saved.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07228" y="2963274"/>
            <a:ext cx="5195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</a:t>
            </a:r>
            <a:r>
              <a:rPr lang="en-US" sz="1600" i="1" dirty="0" err="1">
                <a:solidFill>
                  <a:srgbClr val="005F8C"/>
                </a:solidFill>
              </a:rPr>
              <a:t>fit_type</a:t>
            </a:r>
            <a:r>
              <a:rPr lang="en-US" sz="1600" dirty="0"/>
              <a:t> to the curve you want to fit to your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Possible are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gaussian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lorentzian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‘sech2’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07228" y="2003853"/>
            <a:ext cx="499688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os.path.abspath(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 Data HDF5"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"example_data_set_tr.hdf5"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10790" y="2735618"/>
            <a:ext cx="2803973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fit_type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"fit mode"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'gaussian'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General usage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38151" y="1062037"/>
            <a:ext cx="7667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scripts are written with momentum resolved data measured with PEEM in mind.</a:t>
            </a:r>
          </a:p>
          <a:p>
            <a:endParaRPr lang="en-US" dirty="0"/>
          </a:p>
          <a:p>
            <a:r>
              <a:rPr lang="en-US" b="1" dirty="0"/>
              <a:t>BUT: </a:t>
            </a:r>
            <a:r>
              <a:rPr lang="en-US" dirty="0"/>
              <a:t>Changing the import.py function that imports the raw data with </a:t>
            </a:r>
            <a:r>
              <a:rPr lang="en-US" dirty="0" err="1"/>
              <a:t>snomtools</a:t>
            </a:r>
            <a:r>
              <a:rPr lang="en-US" dirty="0"/>
              <a:t> make all scripts usable with other instruments</a:t>
            </a:r>
          </a:p>
          <a:p>
            <a:endParaRPr lang="en-US" b="1" dirty="0"/>
          </a:p>
          <a:p>
            <a:r>
              <a:rPr lang="en-US" dirty="0"/>
              <a:t>This manual is supposed to give a short overview over the functions, but you should be able to run the scripts from their documentation</a:t>
            </a:r>
          </a:p>
          <a:p>
            <a:endParaRPr lang="en-US" dirty="0"/>
          </a:p>
          <a:p>
            <a:r>
              <a:rPr lang="en-US" dirty="0"/>
              <a:t>Two example data sets </a:t>
            </a:r>
            <a:r>
              <a:rPr lang="en-US" i="1" dirty="0"/>
              <a:t>(example_data_set.hdf5 &amp; example_data_set_tr.hdf5) </a:t>
            </a:r>
            <a:r>
              <a:rPr lang="en-US" dirty="0"/>
              <a:t>are given and by filling the placeholders with the # example : text the scripts run on these data sets </a:t>
            </a:r>
            <a:r>
              <a:rPr lang="en-US" i="1" dirty="0"/>
              <a:t>(import_static.py &amp; import_tr.py excluded)</a:t>
            </a:r>
          </a:p>
          <a:p>
            <a:r>
              <a:rPr lang="en-US" dirty="0"/>
              <a:t>This should give a better introduction on how to use the scripts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9F94-01EF-404D-BE78-CEFA4E006020}" type="datetime1">
              <a:rPr lang="de-DE" smtClean="0"/>
              <a:t>19.02.2021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65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cuda_eval.py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20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215064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2150640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</a:t>
            </a:r>
            <a:r>
              <a:rPr lang="en-US" sz="1600" i="1" dirty="0"/>
              <a:t>.hdf5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69333"/>
            <a:ext cx="8527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 script provides the possibility of fitting </a:t>
            </a:r>
            <a:r>
              <a:rPr lang="en-US" sz="1600" i="1" dirty="0" err="1"/>
              <a:t>LvN</a:t>
            </a:r>
            <a:r>
              <a:rPr lang="en-US" sz="1600" i="1" dirty="0"/>
              <a:t> equations to a time resolved </a:t>
            </a:r>
            <a:r>
              <a:rPr lang="en-US" sz="1600" i="1" dirty="0" err="1"/>
              <a:t>DataSet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Since it needs a lot of resources to run the simulation, you should run it with </a:t>
            </a:r>
            <a:r>
              <a:rPr lang="en-US" sz="1600" i="1" dirty="0" err="1"/>
              <a:t>nvidia</a:t>
            </a:r>
            <a:r>
              <a:rPr lang="en-US" sz="1600" i="1" dirty="0"/>
              <a:t> </a:t>
            </a:r>
            <a:r>
              <a:rPr lang="en-US" sz="1600" i="1" dirty="0" err="1"/>
              <a:t>cuda</a:t>
            </a:r>
            <a:r>
              <a:rPr lang="en-US" sz="1600" i="1" dirty="0"/>
              <a:t> on the </a:t>
            </a:r>
            <a:r>
              <a:rPr lang="en-US" sz="1600" i="1" dirty="0" err="1"/>
              <a:t>elwe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For that install </a:t>
            </a:r>
            <a:r>
              <a:rPr lang="en-US" sz="1600" i="1" dirty="0" err="1"/>
              <a:t>snomtools</a:t>
            </a:r>
            <a:r>
              <a:rPr lang="en-US" sz="1600" i="1" dirty="0"/>
              <a:t> and pint on </a:t>
            </a:r>
            <a:r>
              <a:rPr lang="en-US" sz="1600" i="1" dirty="0" err="1"/>
              <a:t>elwe</a:t>
            </a:r>
            <a:r>
              <a:rPr lang="en-US" sz="1600" i="1" dirty="0"/>
              <a:t> and run the script on there.</a:t>
            </a:r>
          </a:p>
          <a:p>
            <a:r>
              <a:rPr lang="en-US" sz="1600" i="1" dirty="0"/>
              <a:t>The script simulates the lifetimes for ONE energy slice.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10790" y="2489194"/>
            <a:ext cx="7067961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Recommended folder structure : /home/username/repos/evaluation/year/month/datafolder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 = os.path.expanduser(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sys.path.insert(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os.path.join(home,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"repos/snomtools/src/"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for an additional dependency from source: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sys.path.insert(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os.path.join(home,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"repos/pint/"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 to datafolder"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"/home/username/repos/evaluation/2020/01 January/20200128_Au788_Zheng_blue"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310789" y="3324510"/>
            <a:ext cx="7111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path to folder with the time resolved </a:t>
            </a:r>
            <a:r>
              <a:rPr lang="en-US" sz="1600" dirty="0" err="1"/>
              <a:t>DataSet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expected that you create a repos folder in your username folder on elwe2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install </a:t>
            </a:r>
            <a:r>
              <a:rPr lang="en-US" sz="1600" dirty="0" err="1"/>
              <a:t>snomtools</a:t>
            </a:r>
            <a:r>
              <a:rPr lang="en-US" sz="1600" dirty="0"/>
              <a:t> and pint, as well as the evaluation scripts in repos</a:t>
            </a:r>
          </a:p>
        </p:txBody>
      </p:sp>
    </p:spTree>
    <p:extLst>
      <p:ext uri="{BB962C8B-B14F-4D97-AF65-F5344CB8AC3E}">
        <p14:creationId xmlns:p14="http://schemas.microsoft.com/office/powerpoint/2010/main" val="427902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cuda_eval.py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21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09" y="1057018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07228" y="1734126"/>
            <a:ext cx="6483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time zero of the time resolved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Shifts </a:t>
            </a:r>
            <a:r>
              <a:rPr lang="en-US" sz="1600" i="1" dirty="0" err="1">
                <a:solidFill>
                  <a:srgbClr val="005F8C"/>
                </a:solidFill>
              </a:rPr>
              <a:t>delay_axis</a:t>
            </a:r>
            <a:r>
              <a:rPr lang="en-US" sz="1600" dirty="0"/>
              <a:t> so that </a:t>
            </a:r>
            <a:r>
              <a:rPr lang="en-US" sz="1600" i="1" dirty="0" err="1">
                <a:solidFill>
                  <a:srgbClr val="005F8C"/>
                </a:solidFill>
              </a:rPr>
              <a:t>time_zero</a:t>
            </a:r>
            <a:r>
              <a:rPr lang="en-US" sz="1600" dirty="0"/>
              <a:t> is actually </a:t>
            </a:r>
            <a:r>
              <a:rPr lang="en-US" sz="1600" i="1" dirty="0">
                <a:solidFill>
                  <a:srgbClr val="005F8C"/>
                </a:solidFill>
              </a:rPr>
              <a:t>0fs</a:t>
            </a:r>
            <a:r>
              <a:rPr lang="en-US" sz="1600" dirty="0"/>
              <a:t> for the </a:t>
            </a:r>
            <a:r>
              <a:rPr lang="en-US" sz="1600" dirty="0" err="1"/>
              <a:t>cuda</a:t>
            </a:r>
            <a:r>
              <a:rPr lang="en-US" sz="1600" dirty="0"/>
              <a:t>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Set the</a:t>
            </a:r>
            <a:r>
              <a:rPr lang="en-US" sz="1600" i="1" dirty="0">
                <a:solidFill>
                  <a:srgbClr val="005F8C"/>
                </a:solidFill>
              </a:rPr>
              <a:t> </a:t>
            </a:r>
            <a:r>
              <a:rPr lang="en-US" sz="1600" i="1" dirty="0" err="1">
                <a:solidFill>
                  <a:srgbClr val="005F8C"/>
                </a:solidFill>
              </a:rPr>
              <a:t>laser_fwhm</a:t>
            </a:r>
            <a:r>
              <a:rPr lang="en-US" sz="1600" dirty="0">
                <a:solidFill>
                  <a:sysClr val="windowText" lastClr="000000"/>
                </a:solidFill>
              </a:rPr>
              <a:t> which can be read out from the </a:t>
            </a:r>
            <a:r>
              <a:rPr lang="en-US" sz="1600" dirty="0" err="1">
                <a:solidFill>
                  <a:sysClr val="windowText" lastClr="000000"/>
                </a:solidFill>
              </a:rPr>
              <a:t>fwhm</a:t>
            </a:r>
            <a:r>
              <a:rPr lang="en-US" sz="1600" dirty="0">
                <a:solidFill>
                  <a:sysClr val="windowText" lastClr="000000"/>
                </a:solidFill>
              </a:rPr>
              <a:t> fitted </a:t>
            </a:r>
            <a:r>
              <a:rPr lang="en-US" sz="1600" dirty="0" err="1">
                <a:solidFill>
                  <a:sysClr val="windowText" lastClr="000000"/>
                </a:solidFill>
              </a:rPr>
              <a:t>DataSet</a:t>
            </a:r>
            <a:endParaRPr lang="en-US" sz="1600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Use the </a:t>
            </a:r>
            <a:r>
              <a:rPr lang="en-US" sz="1600" dirty="0" err="1">
                <a:solidFill>
                  <a:sysClr val="windowText" lastClr="000000"/>
                </a:solidFill>
              </a:rPr>
              <a:t>fwhm</a:t>
            </a:r>
            <a:r>
              <a:rPr lang="en-US" sz="1600" dirty="0">
                <a:solidFill>
                  <a:sysClr val="windowText" lastClr="000000"/>
                </a:solidFill>
              </a:rPr>
              <a:t> of a pixel with a high energy and off a state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10790" y="1395572"/>
            <a:ext cx="511870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"time zero value"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(3, 'um').to('fs', 'light')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laser_fwhm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"laser FWHM value"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(25, 'um').to('fs', 'light')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0790" y="2813613"/>
            <a:ext cx="6397905" cy="95410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obeobject = snomtools.evaluation.cuda.obe_copol.OBEfit_Copol(roi_to_fit,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laser_lambda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'nm'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laser_AC_FWHM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=laser_fwhm,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max_time_zero_offset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max_lifetime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fit_mode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'gauss'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07228" y="3767720"/>
            <a:ext cx="5552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fit parameters according to your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 </a:t>
            </a:r>
            <a:r>
              <a:rPr lang="en-US" sz="1600" i="1" dirty="0" err="1">
                <a:solidFill>
                  <a:srgbClr val="005F8C"/>
                </a:solidFill>
              </a:rPr>
              <a:t>time_zero</a:t>
            </a:r>
            <a:r>
              <a:rPr lang="en-US" sz="1600" dirty="0">
                <a:solidFill>
                  <a:sysClr val="windowText" lastClr="000000"/>
                </a:solidFill>
              </a:rPr>
              <a:t> should be </a:t>
            </a:r>
            <a:r>
              <a:rPr lang="en-US" sz="1600" dirty="0">
                <a:solidFill>
                  <a:srgbClr val="005F8C"/>
                </a:solidFill>
              </a:rPr>
              <a:t>0fs</a:t>
            </a:r>
            <a:r>
              <a:rPr lang="en-US" sz="1600" dirty="0">
                <a:solidFill>
                  <a:sysClr val="windowText" lastClr="000000"/>
                </a:solidFill>
              </a:rPr>
              <a:t> since the delay axis is shifted above!</a:t>
            </a:r>
          </a:p>
        </p:txBody>
      </p:sp>
    </p:spTree>
    <p:extLst>
      <p:ext uri="{BB962C8B-B14F-4D97-AF65-F5344CB8AC3E}">
        <p14:creationId xmlns:p14="http://schemas.microsoft.com/office/powerpoint/2010/main" val="251783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cuda_eval.py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22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09" y="867103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05117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051178"/>
            <a:ext cx="7440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containing the lifetimes with </a:t>
            </a:r>
            <a:r>
              <a:rPr lang="en-US" sz="1600" i="1" dirty="0"/>
              <a:t>_lifetime_eslice.hdf5</a:t>
            </a:r>
            <a:r>
              <a:rPr lang="en-US" sz="1600" dirty="0"/>
              <a:t> 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containing the fitting parameters with </a:t>
            </a:r>
            <a:r>
              <a:rPr lang="en-US" sz="1600" i="1" dirty="0"/>
              <a:t>_lifetime_eslice_fitdata.hdf5</a:t>
            </a:r>
            <a:r>
              <a:rPr lang="en-US" sz="1600" dirty="0"/>
              <a:t> ending</a:t>
            </a:r>
          </a:p>
          <a:p>
            <a:endParaRPr lang="en-US" sz="1600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28" y="1544211"/>
            <a:ext cx="6654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DataSet</a:t>
            </a:r>
            <a:r>
              <a:rPr lang="en-US" sz="1600" dirty="0"/>
              <a:t> with lifetimes is saved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fit </a:t>
            </a:r>
            <a:r>
              <a:rPr lang="en-US" sz="1600" dirty="0" err="1">
                <a:solidFill>
                  <a:sysClr val="windowText" lastClr="000000"/>
                </a:solidFill>
              </a:rPr>
              <a:t>paramters</a:t>
            </a:r>
            <a:r>
              <a:rPr lang="en-US" sz="1600" dirty="0">
                <a:solidFill>
                  <a:sysClr val="windowText" lastClr="000000"/>
                </a:solidFill>
              </a:rPr>
              <a:t> are saved in a separate file to reproduce and plot fits later on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10790" y="1209639"/>
            <a:ext cx="5849678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oberesults.saveh5(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infile.replace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'.hdf5'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lifetimes_eslice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{0}.hdf5"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obefits.saveh5(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infile.replace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'.hdf5'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lifetimes_eslice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{0}_fitdata.hdf5"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07228" y="2128986"/>
            <a:ext cx="6580648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B9281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--ntasks=1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-C XEON_E5_2670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--gres=gpu:K20Xm:1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python3 /home/hellbrue/repos/evaluation/2020/01\ January/20200128_Au788_Zheng_blue/cuda_eval.py -v -roi16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307228" y="2959983"/>
            <a:ext cx="7123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the script by submitting </a:t>
            </a:r>
            <a:r>
              <a:rPr lang="en-US" sz="1600" i="1" dirty="0" err="1">
                <a:solidFill>
                  <a:srgbClr val="005F8C"/>
                </a:solidFill>
              </a:rPr>
              <a:t>cuda_eval_job</a:t>
            </a:r>
            <a:r>
              <a:rPr lang="en-US" sz="1600" dirty="0"/>
              <a:t> through the batch system on elwe2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First 4 lines are for addressing the graphic node (can change over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Last line add the address to the </a:t>
            </a:r>
            <a:r>
              <a:rPr lang="en-US" sz="1600" i="1" dirty="0">
                <a:solidFill>
                  <a:srgbClr val="005F8C"/>
                </a:solidFill>
              </a:rPr>
              <a:t>cuda_eval.py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Define the energy slice you want to evaluate with </a:t>
            </a:r>
            <a:r>
              <a:rPr lang="en-US" sz="1600" i="1" dirty="0">
                <a:solidFill>
                  <a:srgbClr val="005F8C"/>
                </a:solidFill>
              </a:rPr>
              <a:t>–</a:t>
            </a:r>
            <a:r>
              <a:rPr lang="en-US" sz="1600" i="1" dirty="0" err="1">
                <a:solidFill>
                  <a:srgbClr val="005F8C"/>
                </a:solidFill>
              </a:rPr>
              <a:t>roi”energychannel</a:t>
            </a:r>
            <a:r>
              <a:rPr lang="en-US" sz="1600" i="1" dirty="0">
                <a:solidFill>
                  <a:srgbClr val="005F8C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35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8151" y="1476375"/>
            <a:ext cx="7205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following scripts to </a:t>
            </a:r>
            <a:r>
              <a:rPr lang="en-US" b="1" dirty="0"/>
              <a:t>display &amp; evaluate </a:t>
            </a:r>
            <a:r>
              <a:rPr lang="en-US" dirty="0"/>
              <a:t>momentum scaled 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kspace_map.py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energy_dist_map.py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band_analysis.py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plot_fwhm_fits.py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plot_obe_fits.py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lifetime_map.py</a:t>
            </a:r>
          </a:p>
        </p:txBody>
      </p:sp>
      <p:sp>
        <p:nvSpPr>
          <p:cNvPr id="2" name="Geschweifte Klammer rechts 1"/>
          <p:cNvSpPr/>
          <p:nvPr/>
        </p:nvSpPr>
        <p:spPr>
          <a:xfrm>
            <a:off x="3533774" y="1866900"/>
            <a:ext cx="219075" cy="7286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eschweifte Klammer rechts 7"/>
          <p:cNvSpPr/>
          <p:nvPr/>
        </p:nvSpPr>
        <p:spPr>
          <a:xfrm>
            <a:off x="3533773" y="2677775"/>
            <a:ext cx="219075" cy="7286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795713" y="2000398"/>
            <a:ext cx="407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functions as static case</a:t>
            </a:r>
            <a:br>
              <a:rPr lang="en-US" sz="1200" dirty="0"/>
            </a:br>
            <a:r>
              <a:rPr lang="en-US" sz="1200" dirty="0"/>
              <a:t>usually used with static data, cause of higher integration times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795712" y="2903606"/>
            <a:ext cx="3002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Specific functions only for time-resolved data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8687-71FB-4260-9140-6283B2E480CF}" type="datetime1">
              <a:rPr lang="de-DE" smtClean="0"/>
              <a:t>19.02.2021</a:t>
            </a:fld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196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plot_fwhm_fits.py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51036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510365"/>
            <a:ext cx="6494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 and fitted </a:t>
            </a:r>
            <a:r>
              <a:rPr lang="en-US" sz="1600" dirty="0" err="1"/>
              <a:t>DataSet</a:t>
            </a:r>
            <a:r>
              <a:rPr lang="en-US" sz="1600" dirty="0"/>
              <a:t> from </a:t>
            </a:r>
            <a:r>
              <a:rPr lang="en-US" sz="1600" i="1" dirty="0"/>
              <a:t>cuda_eval.py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193281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48569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481850"/>
            <a:ext cx="592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fit curve together with measured data points as a </a:t>
            </a:r>
            <a:r>
              <a:rPr lang="en-US" sz="1600" i="1" dirty="0"/>
              <a:t>.</a:t>
            </a:r>
            <a:r>
              <a:rPr lang="en-US" sz="1600" i="1" dirty="0" err="1"/>
              <a:t>png</a:t>
            </a:r>
            <a:r>
              <a:rPr lang="en-US" sz="1600" i="1" dirty="0"/>
              <a:t> </a:t>
            </a:r>
            <a:r>
              <a:rPr lang="en-US" sz="1600" dirty="0"/>
              <a:t>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720561"/>
            <a:ext cx="6382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the calculated fits from fit_fwhm.py together with the measured data.</a:t>
            </a:r>
          </a:p>
          <a:p>
            <a:r>
              <a:rPr lang="en-US" sz="1600" i="1" dirty="0"/>
              <a:t>Used to check the quality of the fit.</a:t>
            </a:r>
          </a:p>
          <a:p>
            <a:r>
              <a:rPr lang="en-US" sz="1600" i="1" dirty="0"/>
              <a:t>Has a standard way for plotting which can be adjusted if necessary.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0790" y="2983080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Address the pixel/data point you want to display the fit for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848919"/>
            <a:ext cx="542328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“Fitted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HDF5"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example : "example_data_set_tr_Gaussfit.hdf5"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example : "example_data_set_tr.hdf5"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516952"/>
            <a:ext cx="268214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channel"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16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"x-Pixel"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33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"y-Pixel"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34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88725" y="4121853"/>
            <a:ext cx="262123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sample_FWHMfit_energy_pixel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4065601" y="4326877"/>
            <a:ext cx="59844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4627002" y="4219155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Trigger for saving plot with the </a:t>
            </a:r>
            <a:r>
              <a:rPr lang="en-US" sz="800" i="1" dirty="0" err="1">
                <a:solidFill>
                  <a:srgbClr val="005F8C"/>
                </a:solidFill>
              </a:rPr>
              <a:t>figname</a:t>
            </a:r>
            <a:endParaRPr lang="en-US" sz="800" i="1" dirty="0">
              <a:solidFill>
                <a:srgbClr val="005F8C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02" y="2444344"/>
            <a:ext cx="2557698" cy="1739235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7417681" y="4148049"/>
            <a:ext cx="1733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Example for Gauss fitted data set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1411808" y="3322140"/>
            <a:ext cx="1220206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"Fit Mode"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1310790" y="3540740"/>
            <a:ext cx="5275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i="1" dirty="0">
                <a:solidFill>
                  <a:srgbClr val="005F8C"/>
                </a:solidFill>
              </a:rPr>
              <a:t>mode</a:t>
            </a:r>
            <a:r>
              <a:rPr lang="en-US" sz="1600" dirty="0"/>
              <a:t> to the fit curve used in </a:t>
            </a:r>
            <a:r>
              <a:rPr lang="en-US" sz="1600" i="1" dirty="0"/>
              <a:t>fit_fwhm.py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Possible are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gaussian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lorentzian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‘sech2’</a:t>
            </a:r>
          </a:p>
        </p:txBody>
      </p:sp>
    </p:spTree>
    <p:extLst>
      <p:ext uri="{BB962C8B-B14F-4D97-AF65-F5344CB8AC3E}">
        <p14:creationId xmlns:p14="http://schemas.microsoft.com/office/powerpoint/2010/main" val="405534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plot_obe_fits.py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58833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588334"/>
            <a:ext cx="779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 and file containing fit parameters from </a:t>
            </a:r>
            <a:r>
              <a:rPr lang="en-US" sz="1600" i="1" dirty="0"/>
              <a:t>cuda_eval.py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27125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43608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432235"/>
            <a:ext cx="6515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lifetime fit curve together with measured data points as a </a:t>
            </a:r>
            <a:r>
              <a:rPr lang="en-US" sz="1600" i="1" dirty="0"/>
              <a:t>.</a:t>
            </a:r>
            <a:r>
              <a:rPr lang="en-US" sz="1600" i="1" dirty="0" err="1"/>
              <a:t>png</a:t>
            </a:r>
            <a:r>
              <a:rPr lang="en-US" sz="1600" i="1" dirty="0"/>
              <a:t> </a:t>
            </a:r>
            <a:r>
              <a:rPr lang="en-US" sz="1600" dirty="0"/>
              <a:t>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798530"/>
            <a:ext cx="7093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the calculated lifetime fits from cuda_eval.py together with the measured data.</a:t>
            </a:r>
          </a:p>
          <a:p>
            <a:r>
              <a:rPr lang="en-US" sz="1600" i="1" dirty="0"/>
              <a:t>Used to check the quality of the fit.</a:t>
            </a:r>
          </a:p>
          <a:p>
            <a:r>
              <a:rPr lang="en-US" sz="1600" i="1" dirty="0"/>
              <a:t>Has a standard way for plotting which can be adjusted if necessary.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0790" y="3628113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Address the pixel/data point you want to display the fit for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926888"/>
            <a:ext cx="3169457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8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fitparameter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HDF5 file"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3161985"/>
            <a:ext cx="268214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channel"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16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"x-Pixel"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33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"y-Pixel"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34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88725" y="3962523"/>
            <a:ext cx="2499402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8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sample_ACfit_energy_pixel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4065601" y="4167547"/>
            <a:ext cx="59844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4627002" y="4059825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Trigger for saving plot with the </a:t>
            </a:r>
            <a:r>
              <a:rPr lang="en-US" sz="800" i="1" dirty="0" err="1">
                <a:solidFill>
                  <a:srgbClr val="005F8C"/>
                </a:solidFill>
              </a:rPr>
              <a:t>figname</a:t>
            </a:r>
            <a:endParaRPr lang="en-US" sz="800" i="1" dirty="0">
              <a:solidFill>
                <a:srgbClr val="005F8C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290752" y="3986199"/>
            <a:ext cx="1811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/>
              <a:t>Example for lifetime fitted </a:t>
            </a:r>
            <a:r>
              <a:rPr lang="en-US" sz="900" dirty="0" err="1"/>
              <a:t>DataSet</a:t>
            </a:r>
            <a:endParaRPr lang="en-US" sz="900" dirty="0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1411808" y="2608970"/>
            <a:ext cx="3717684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time_zero_um = u.to_ureg(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"Time Zero"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'um'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388725" y="2821200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</a:t>
            </a:r>
            <a:r>
              <a:rPr lang="en-US" sz="1600" i="1" dirty="0" err="1">
                <a:solidFill>
                  <a:srgbClr val="005F8C"/>
                </a:solidFill>
              </a:rPr>
              <a:t>time_zero</a:t>
            </a:r>
            <a:r>
              <a:rPr lang="en-US" sz="1600" dirty="0"/>
              <a:t> in </a:t>
            </a:r>
            <a:r>
              <a:rPr lang="en-US" sz="1600" i="1" dirty="0">
                <a:solidFill>
                  <a:srgbClr val="005F8C"/>
                </a:solidFill>
              </a:rPr>
              <a:t>um</a:t>
            </a:r>
            <a:r>
              <a:rPr lang="en-US" sz="1600" dirty="0"/>
              <a:t> from your data set</a:t>
            </a:r>
            <a:endParaRPr lang="en-US" sz="1600" i="1" dirty="0">
              <a:solidFill>
                <a:srgbClr val="005F8C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66" y="2222679"/>
            <a:ext cx="2559600" cy="17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Time-resolved data:  lifetime_map.py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691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469114"/>
            <a:ext cx="726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cuda_eval.py simulated .hdf5 file containing the lifetimes of one energy slice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433255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332558"/>
            <a:ext cx="3198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of lifetime map as a .</a:t>
            </a:r>
            <a:r>
              <a:rPr lang="en-US" sz="1600" dirty="0" err="1"/>
              <a:t>png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760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Plot a constant energy lifetime map in momentum space from a momentum scaled </a:t>
            </a:r>
            <a:r>
              <a:rPr lang="en-US" sz="1600" i="1" dirty="0" err="1"/>
              <a:t>DataSet</a:t>
            </a:r>
            <a:r>
              <a:rPr lang="en-US" sz="1600" i="1" dirty="0"/>
              <a:t>.</a:t>
            </a:r>
          </a:p>
          <a:p>
            <a:r>
              <a:rPr lang="en-US" sz="1600" i="1" dirty="0"/>
              <a:t>Used with a time-resolved </a:t>
            </a:r>
            <a:r>
              <a:rPr lang="en-US" sz="1600" i="1" dirty="0" err="1"/>
              <a:t>DataSet</a:t>
            </a:r>
            <a:r>
              <a:rPr lang="en-US" sz="1600" i="1" dirty="0"/>
              <a:t> with simulated lifetimes from cuda_eval.py.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10791" y="2901046"/>
            <a:ext cx="473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name of energy axis; energy channel should be </a:t>
            </a:r>
            <a:r>
              <a:rPr lang="en-US" sz="1600" i="1" dirty="0">
                <a:solidFill>
                  <a:srgbClr val="005F8C"/>
                </a:solidFill>
              </a:rPr>
              <a:t>[0, 0] </a:t>
            </a:r>
            <a:r>
              <a:rPr lang="en-US" sz="1600" dirty="0"/>
              <a:t>since </a:t>
            </a:r>
            <a:r>
              <a:rPr lang="en-US" sz="1600" dirty="0" err="1"/>
              <a:t>DataSet</a:t>
            </a:r>
            <a:r>
              <a:rPr lang="en-US" sz="1600" dirty="0"/>
              <a:t> only contains one energy slice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10791" y="3824727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Switch for saving the plot in .</a:t>
            </a:r>
            <a:r>
              <a:rPr lang="en-US" sz="1600" dirty="0" err="1"/>
              <a:t>png</a:t>
            </a:r>
            <a:r>
              <a:rPr lang="en-US" sz="1600" dirty="0"/>
              <a:t> with filename </a:t>
            </a:r>
            <a:r>
              <a:rPr lang="en-US" sz="1600" i="1" dirty="0" err="1">
                <a:solidFill>
                  <a:srgbClr val="005F8C"/>
                </a:solidFill>
              </a:rPr>
              <a:t>figname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266288" y="4419048"/>
            <a:ext cx="2877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lifetime map with standard plot settings as example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811713"/>
            <a:ext cx="7128875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tr_h5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“Lifetime HDF5"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"1. Durchlauf_e4_binned_int_kscaled_lifetimes_eslice17.hdf5"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553910"/>
            <a:ext cx="4814138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sum_boundaries_index[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Axis"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 binned x4'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85619" y="3485821"/>
            <a:ext cx="4996881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"lifetime_map_name"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'sample_lifetime_map_energy_channel'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0" y="2234530"/>
            <a:ext cx="2761200" cy="22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8151" y="1171575"/>
            <a:ext cx="7205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scripts that can be used for </a:t>
            </a:r>
            <a:r>
              <a:rPr lang="en-US" b="1" dirty="0"/>
              <a:t>static data analysis </a:t>
            </a:r>
            <a:r>
              <a:rPr lang="en-US" dirty="0"/>
              <a:t>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import_static.py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rotate.py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binning.py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energy_trans.py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kscale.py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With the following scripts to </a:t>
            </a:r>
            <a:r>
              <a:rPr lang="en-US" b="1" dirty="0"/>
              <a:t>display &amp; evaluate </a:t>
            </a:r>
            <a:r>
              <a:rPr lang="en-US" dirty="0"/>
              <a:t>momentum scaled 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kspace_map.py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energy_dist_map.py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band_analysis.py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3295650" y="1576388"/>
            <a:ext cx="0" cy="1252537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95650" y="2064156"/>
            <a:ext cx="20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usually executed in this order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7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import_static.py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4</a:t>
            </a:fld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07228" y="3204991"/>
            <a:ext cx="6148387" cy="603588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folderpath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"E:\\Messdaten\\20200117_Au788_Zheng"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ecal_folder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ecal_kalfit_txt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staticfolder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static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datafolder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"02_kspace"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"tiff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data_name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"01_kspace_THG_GI_Texp45m3s.tif"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staticfolder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53322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folder path containing all data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folder to energy calibration and corresponding 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folder containing the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 name of .</a:t>
            </a:r>
            <a:r>
              <a:rPr lang="en-US" sz="1600" dirty="0" err="1"/>
              <a:t>tif</a:t>
            </a:r>
            <a:r>
              <a:rPr lang="en-US" sz="1600" dirty="0"/>
              <a:t> file containing the raw data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77993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4296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with same name as the input .</a:t>
            </a:r>
            <a:r>
              <a:rPr lang="en-US" sz="1600" dirty="0" err="1"/>
              <a:t>tif</a:t>
            </a:r>
            <a:r>
              <a:rPr lang="en-US" sz="1600" dirty="0"/>
              <a:t> 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56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Imports a raw data .</a:t>
            </a:r>
            <a:r>
              <a:rPr lang="en-US" sz="1600" i="1" dirty="0" err="1"/>
              <a:t>tif</a:t>
            </a:r>
            <a:r>
              <a:rPr lang="en-US" sz="1600" i="1" dirty="0"/>
              <a:t> file with </a:t>
            </a:r>
            <a:r>
              <a:rPr lang="en-US" sz="1600" i="1" dirty="0" err="1"/>
              <a:t>snomtools</a:t>
            </a:r>
            <a:r>
              <a:rPr lang="en-US" sz="1600" i="1" dirty="0"/>
              <a:t> into a </a:t>
            </a:r>
            <a:r>
              <a:rPr lang="en-US" sz="1600" i="1" dirty="0" err="1"/>
              <a:t>DataSet</a:t>
            </a:r>
            <a:r>
              <a:rPr lang="en-US" sz="1600" i="1" dirty="0"/>
              <a:t> format and saves it in a .hf5 file.</a:t>
            </a:r>
          </a:p>
          <a:p>
            <a:r>
              <a:rPr lang="en-US" sz="1600" i="1" dirty="0"/>
              <a:t>Only for static data measured with PEEM (Chamber 3).</a:t>
            </a:r>
          </a:p>
        </p:txBody>
      </p:sp>
    </p:spTree>
    <p:extLst>
      <p:ext uri="{BB962C8B-B14F-4D97-AF65-F5344CB8AC3E}">
        <p14:creationId xmlns:p14="http://schemas.microsoft.com/office/powerpoint/2010/main" val="2850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rotate.py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2717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427174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15603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503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Rotated input </a:t>
            </a:r>
            <a:r>
              <a:rPr lang="en-US" sz="1600" dirty="0" err="1"/>
              <a:t>DataSet</a:t>
            </a:r>
            <a:r>
              <a:rPr lang="en-US" sz="1600" dirty="0"/>
              <a:t> file with ending </a:t>
            </a:r>
            <a:r>
              <a:rPr lang="en-US" sz="1600" i="1" dirty="0"/>
              <a:t>“theta”</a:t>
            </a:r>
            <a:r>
              <a:rPr lang="en-US" sz="1600" dirty="0"/>
              <a:t>deg.hdf5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820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Rotate a 3D </a:t>
            </a:r>
            <a:r>
              <a:rPr lang="en-US" sz="1600" i="1" dirty="0" err="1"/>
              <a:t>DataSet</a:t>
            </a:r>
            <a:r>
              <a:rPr lang="en-US" sz="1600" i="1" dirty="0"/>
              <a:t> around the energy axis, to align high symmetry directions with x/y axes.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2981" y="1765728"/>
            <a:ext cx="4482993" cy="202011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os.path.abspath(</a:t>
            </a:r>
            <a:r>
              <a:rPr kumimoji="0" lang="en-US" altLang="en-US" sz="800" b="1" i="0" u="none" strike="noStrike" cap="none" normalizeH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file"</a:t>
            </a:r>
            <a:r>
              <a:rPr kumimoji="0" lang="en-US" altLang="en-US" sz="8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"example_data_set.hdf5"</a:t>
            </a:r>
            <a:endParaRPr kumimoji="0" lang="en-US" altLang="en-US" sz="1400" b="0" i="0" u="none" strike="noStrike" cap="none" normalizeH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06737" y="2576155"/>
            <a:ext cx="237757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angle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"theta"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45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'x'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307228" y="3157541"/>
            <a:ext cx="49114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angle by which to turn the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plane which should be rotated usually </a:t>
            </a:r>
            <a:r>
              <a:rPr lang="en-US" sz="1600" i="1" dirty="0">
                <a:solidFill>
                  <a:srgbClr val="005F8C"/>
                </a:solidFill>
              </a:rPr>
              <a:t>x/y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0294" t="10410" r="25571" b="14714"/>
          <a:stretch/>
        </p:blipFill>
        <p:spPr>
          <a:xfrm>
            <a:off x="6689736" y="1340089"/>
            <a:ext cx="1440002" cy="144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0360" t="10273" r="25349" b="15114"/>
          <a:stretch/>
        </p:blipFill>
        <p:spPr>
          <a:xfrm>
            <a:off x="6689736" y="3541576"/>
            <a:ext cx="1440002" cy="1440000"/>
          </a:xfrm>
          <a:prstGeom prst="rect">
            <a:avLst/>
          </a:prstGeom>
        </p:spPr>
      </p:pic>
      <p:cxnSp>
        <p:nvCxnSpPr>
          <p:cNvPr id="18" name="Gerade Verbindung mit Pfeil 17"/>
          <p:cNvCxnSpPr>
            <a:stCxn id="6" idx="2"/>
            <a:endCxn id="7" idx="0"/>
          </p:cNvCxnSpPr>
          <p:nvPr/>
        </p:nvCxnSpPr>
        <p:spPr>
          <a:xfrm>
            <a:off x="7409737" y="2780089"/>
            <a:ext cx="0" cy="761487"/>
          </a:xfrm>
          <a:prstGeom prst="straightConnector1">
            <a:avLst/>
          </a:prstGeom>
          <a:ln w="38100">
            <a:solidFill>
              <a:srgbClr val="B9281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38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30223" t="10419" r="25329" b="15233"/>
          <a:stretch/>
        </p:blipFill>
        <p:spPr>
          <a:xfrm>
            <a:off x="6576337" y="3241108"/>
            <a:ext cx="1812811" cy="180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binning.py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2717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427174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4776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Binned input </a:t>
            </a:r>
            <a:r>
              <a:rPr lang="en-US" sz="1600" dirty="0" err="1"/>
              <a:t>DataSet</a:t>
            </a:r>
            <a:r>
              <a:rPr lang="en-US" sz="1600" dirty="0"/>
              <a:t> file with ending  </a:t>
            </a:r>
            <a:r>
              <a:rPr lang="en-US" sz="1600" i="1" dirty="0"/>
              <a:t>_Binned</a:t>
            </a:r>
            <a:r>
              <a:rPr lang="en-US" sz="1600" dirty="0"/>
              <a:t>.hdf5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3910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Bin a </a:t>
            </a:r>
            <a:r>
              <a:rPr lang="en-US" sz="1600" i="1" dirty="0" err="1"/>
              <a:t>DataSet</a:t>
            </a:r>
            <a:r>
              <a:rPr lang="en-US" sz="1600" i="1" dirty="0"/>
              <a:t> for better signal-to-noise ratio.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07228" y="3150675"/>
            <a:ext cx="4661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axis along which to bin in </a:t>
            </a:r>
            <a:r>
              <a:rPr lang="en-US" sz="1600" i="1" dirty="0" err="1">
                <a:solidFill>
                  <a:srgbClr val="005F8C"/>
                </a:solidFill>
              </a:rPr>
              <a:t>binAxisID</a:t>
            </a:r>
            <a:endParaRPr lang="en-US" sz="1600" i="1" dirty="0">
              <a:solidFill>
                <a:srgbClr val="005F8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binning factor for each axis in </a:t>
            </a:r>
            <a:r>
              <a:rPr lang="en-US" sz="1600" i="1" dirty="0" err="1">
                <a:solidFill>
                  <a:srgbClr val="005F8C"/>
                </a:solidFill>
              </a:rPr>
              <a:t>binFactor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6737" y="1784140"/>
            <a:ext cx="4753224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data_h5 = os.path.abspath(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629818"/>
            <a:ext cx="482375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snomtools.data.transformation.binning.Binning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dataset,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binAxisID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'energy'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binFactor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/>
          <a:srcRect l="30211" t="10514" r="25498" b="15138"/>
          <a:stretch/>
        </p:blipFill>
        <p:spPr>
          <a:xfrm>
            <a:off x="6579537" y="838677"/>
            <a:ext cx="1806409" cy="1800000"/>
          </a:xfrm>
          <a:prstGeom prst="rect">
            <a:avLst/>
          </a:prstGeom>
        </p:spPr>
      </p:pic>
      <p:cxnSp>
        <p:nvCxnSpPr>
          <p:cNvPr id="19" name="Gerade Verbindung mit Pfeil 18"/>
          <p:cNvCxnSpPr>
            <a:stCxn id="16" idx="2"/>
            <a:endCxn id="8" idx="0"/>
          </p:cNvCxnSpPr>
          <p:nvPr/>
        </p:nvCxnSpPr>
        <p:spPr>
          <a:xfrm>
            <a:off x="7482742" y="2638677"/>
            <a:ext cx="1" cy="6024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energy_trans.py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54110" y="153446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534464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090163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691904"/>
            <a:ext cx="6758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Transform the energy axis by shifting from measured kinetic energy to </a:t>
            </a:r>
          </a:p>
          <a:p>
            <a:r>
              <a:rPr lang="en-US" sz="1600" i="1" dirty="0"/>
              <a:t>intermediate-/final-/binding-energy.</a:t>
            </a:r>
          </a:p>
          <a:p>
            <a:r>
              <a:rPr lang="en-US" sz="1600" i="1" dirty="0"/>
              <a:t>A fermi fit is used to approximate the fermi edge and shift the axis accordingly.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307228" y="2769852"/>
            <a:ext cx="340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name of the </a:t>
            </a:r>
            <a:r>
              <a:rPr lang="en-US" sz="1600" i="1" dirty="0">
                <a:solidFill>
                  <a:srgbClr val="005F8C"/>
                </a:solidFill>
              </a:rPr>
              <a:t>energy-axis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laser energy </a:t>
            </a:r>
            <a:r>
              <a:rPr lang="en-US" sz="1600" i="1" dirty="0" err="1">
                <a:solidFill>
                  <a:srgbClr val="005F8C"/>
                </a:solidFill>
              </a:rPr>
              <a:t>E_laser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869197"/>
            <a:ext cx="3534942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File"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428717"/>
            <a:ext cx="377859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energy_id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E_laser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"photon energy"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(4.6, 'eV')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1808" y="4172665"/>
            <a:ext cx="408316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axis to which you want to scale # example : interm_axis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shifted_axis = interm_axis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310790" y="4511219"/>
            <a:ext cx="445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Chose to which scale you want to shift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interm_axis</a:t>
            </a:r>
            <a:r>
              <a:rPr lang="en-US" sz="1600" dirty="0"/>
              <a:t>/</a:t>
            </a:r>
            <a:r>
              <a:rPr lang="en-US" sz="1600" dirty="0" err="1"/>
              <a:t>final_axis</a:t>
            </a:r>
            <a:r>
              <a:rPr lang="en-US" sz="1600" dirty="0"/>
              <a:t>/</a:t>
            </a:r>
            <a:r>
              <a:rPr lang="en-US" sz="1600" dirty="0" err="1"/>
              <a:t>binding_axis</a:t>
            </a:r>
            <a:r>
              <a:rPr lang="en-US" sz="1600" dirty="0"/>
              <a:t> respectively</a:t>
            </a:r>
            <a:endParaRPr lang="en-US" sz="1600" i="1" dirty="0">
              <a:solidFill>
                <a:srgbClr val="005F8C"/>
              </a:solidFill>
            </a:endParaRPr>
          </a:p>
        </p:txBody>
      </p:sp>
      <p:cxnSp>
        <p:nvCxnSpPr>
          <p:cNvPr id="26" name="Gekrümmter Verbinder 25"/>
          <p:cNvCxnSpPr>
            <a:cxnSpLocks/>
          </p:cNvCxnSpPr>
          <p:nvPr/>
        </p:nvCxnSpPr>
        <p:spPr>
          <a:xfrm rot="10800000">
            <a:off x="5078525" y="2674765"/>
            <a:ext cx="819670" cy="76608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5817426" y="3265413"/>
            <a:ext cx="1672253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(4.6, 'eV')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898195" y="3351299"/>
            <a:ext cx="18069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snomtools</a:t>
            </a:r>
            <a:r>
              <a:rPr lang="en-US" sz="700" dirty="0"/>
              <a:t> command for a number with unit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D41ADB1-A823-4C61-9052-8CBF16EFF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808" y="3358814"/>
            <a:ext cx="3409908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fermi_boundaries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CH" altLang="en-CH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energy_id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[</a:t>
            </a: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"Channel1"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CH" altLang="en-CH" sz="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"Channel2"</a:t>
            </a:r>
            <a:r>
              <a:rPr kumimoji="0" lang="en-CH" altLang="en-CH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 </a:t>
            </a:r>
            <a:r>
              <a:rPr kumimoji="0" lang="en-CH" altLang="en-CH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example : [0, 20]</a:t>
            </a:r>
            <a:endParaRPr kumimoji="0" lang="en-CH" altLang="en-C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158F76-7B6B-4653-AB9D-FAB9D06A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814" y="1563031"/>
            <a:ext cx="2253849" cy="1690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8287844" y="3235030"/>
                <a:ext cx="7137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i="1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44" y="3235030"/>
                <a:ext cx="713722" cy="253916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r Verbinder 18"/>
          <p:cNvCxnSpPr>
            <a:cxnSpLocks/>
          </p:cNvCxnSpPr>
          <p:nvPr/>
        </p:nvCxnSpPr>
        <p:spPr>
          <a:xfrm flipV="1">
            <a:off x="8536167" y="2674765"/>
            <a:ext cx="0" cy="627713"/>
          </a:xfrm>
          <a:prstGeom prst="line">
            <a:avLst/>
          </a:prstGeom>
          <a:ln w="19050"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feld 11">
            <a:extLst>
              <a:ext uri="{FF2B5EF4-FFF2-40B4-BE49-F238E27FC236}">
                <a16:creationId xmlns:a16="http://schemas.microsoft.com/office/drawing/2014/main" id="{2E9571B8-9915-43AA-BF0B-9DB2D1B4CF4C}"/>
              </a:ext>
            </a:extLst>
          </p:cNvPr>
          <p:cNvSpPr txBox="1"/>
          <p:nvPr/>
        </p:nvSpPr>
        <p:spPr>
          <a:xfrm>
            <a:off x="1311523" y="3580099"/>
            <a:ext cx="731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boundaries for the performed fermi fit, choose channels above the fermi edge for the background and some channels below </a:t>
            </a:r>
            <a:r>
              <a:rPr lang="en-US" sz="1600" dirty="0" err="1"/>
              <a:t>Ef</a:t>
            </a:r>
            <a:r>
              <a:rPr lang="en-US" sz="1600" dirty="0"/>
              <a:t>, try to exclude band features</a:t>
            </a:r>
          </a:p>
        </p:txBody>
      </p:sp>
    </p:spTree>
    <p:extLst>
      <p:ext uri="{BB962C8B-B14F-4D97-AF65-F5344CB8AC3E}">
        <p14:creationId xmlns:p14="http://schemas.microsoft.com/office/powerpoint/2010/main" val="159233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energy_trans.py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8</a:t>
            </a:fld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49022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Output: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07228" y="4490221"/>
            <a:ext cx="538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Energy shifted input </a:t>
            </a:r>
            <a:r>
              <a:rPr lang="en-US" sz="1600" dirty="0" err="1"/>
              <a:t>DataSet</a:t>
            </a:r>
            <a:r>
              <a:rPr lang="en-US" sz="1600" dirty="0"/>
              <a:t> file with ending e.g.:  </a:t>
            </a:r>
            <a:r>
              <a:rPr lang="en-US" sz="1600" i="1" dirty="0"/>
              <a:t>_Int.hdf5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07228" y="1310777"/>
            <a:ext cx="4448654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Final energy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final_axis = full_data.get_axis(energy_id) - E_kin_fermi +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E_laser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Intermediate energy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interm_axis = full_data.get_axis(energy_id) - E_kin_fermi + E_laser</a:t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Binding energy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binding_axis = full_data.get_axis(energy_id) - E_kin_fermi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54109" y="1002077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307227" y="2153714"/>
            <a:ext cx="4621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Formula to scale from kinetic E to respective scale</a:t>
            </a:r>
            <a:endParaRPr lang="en-US" sz="1600" i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73" y="2868417"/>
            <a:ext cx="1928027" cy="14400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5" y="2868417"/>
            <a:ext cx="1918395" cy="144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33" y="2868417"/>
            <a:ext cx="1883077" cy="144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" y="2868417"/>
            <a:ext cx="1918395" cy="144000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704674" y="262216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kinetic energy scale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639935" y="2622165"/>
            <a:ext cx="1609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final state energy scale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4513643" y="2622164"/>
            <a:ext cx="213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intermediate state energy scale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995342" y="2622166"/>
            <a:ext cx="1454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binding energy scale</a:t>
            </a:r>
          </a:p>
        </p:txBody>
      </p:sp>
    </p:spTree>
    <p:extLst>
      <p:ext uri="{BB962C8B-B14F-4D97-AF65-F5344CB8AC3E}">
        <p14:creationId xmlns:p14="http://schemas.microsoft.com/office/powerpoint/2010/main" val="242954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Static data:  kscale.py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19.02.2021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9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86031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Input: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310790" y="1860311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imported .hdf5 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10" y="246286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Code snippet: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458492" y="915665"/>
                <a:ext cx="8080867" cy="843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Scale the x/y-axis from pixel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Å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i="1" dirty="0"/>
                  <a:t>; both axes are scaled separately to correct for astigmatisms.</a:t>
                </a:r>
              </a:p>
              <a:p>
                <a:r>
                  <a:rPr lang="en-US" sz="1600" i="1" dirty="0"/>
                  <a:t>Scaling is done by fitting a free electron parabola to the photoemission horizon.</a:t>
                </a:r>
              </a:p>
              <a:p>
                <a:r>
                  <a:rPr lang="en-US" sz="1600" i="1" dirty="0"/>
                  <a:t>Standard plotting which can be adjusted if necessary.</a:t>
                </a:r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2" y="915665"/>
                <a:ext cx="8080867" cy="843308"/>
              </a:xfrm>
              <a:prstGeom prst="rect">
                <a:avLst/>
              </a:prstGeom>
              <a:blipFill>
                <a:blip r:embed="rId2"/>
                <a:stretch>
                  <a:fillRect l="-377" t="-719" b="-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1307228" y="3547265"/>
            <a:ext cx="564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the fit parameters for the parabola in x- and y-direction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2198865"/>
            <a:ext cx="4083169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 to scale"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828204"/>
            <a:ext cx="4935967" cy="707886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u.to_ureg(0.00270, 'angstrom**-1 per pixel')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y_scalefactor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u.to_ureg(0.00275, 'angstrom**-1 per pixel')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u.to_ureg(29.9, 'eV')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u.to_ureg(320, 'pixel')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y_zero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u.to_ureg(321, 'pixel')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10790" y="4386795"/>
            <a:ext cx="2932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labels of your </a:t>
            </a:r>
            <a:r>
              <a:rPr lang="en-US" sz="1600" dirty="0" err="1"/>
              <a:t>DataSet</a:t>
            </a:r>
            <a:endParaRPr lang="en-US" sz="16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3885819"/>
            <a:ext cx="29867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'x'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'y'</a:t>
            </a:r>
            <a:b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 = </a:t>
            </a:r>
            <a:r>
              <a:rPr kumimoji="0" lang="en-US" altLang="en-US" sz="8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897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4626</Words>
  <Application>Microsoft Office PowerPoint</Application>
  <PresentationFormat>On-screen Show (16:9)</PresentationFormat>
  <Paragraphs>376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JetBrains Mono</vt:lpstr>
      <vt:lpstr>Wingdings</vt:lpstr>
      <vt:lpstr>1_Office-Design</vt:lpstr>
      <vt:lpstr>Manual for k-space data evaluation software - using snomtools DataSets and HDF5 data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Hellbrück Lukas Jürgen</cp:lastModifiedBy>
  <cp:revision>157</cp:revision>
  <dcterms:created xsi:type="dcterms:W3CDTF">2014-06-30T10:01:41Z</dcterms:created>
  <dcterms:modified xsi:type="dcterms:W3CDTF">2021-02-19T15:24:05Z</dcterms:modified>
</cp:coreProperties>
</file>